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x="18288000" cy="10287000"/>
  <p:notesSz cx="6858000" cy="9144000"/>
  <p:embeddedFontLst>
    <p:embeddedFont>
      <p:font typeface="More Sugar" charset="1" panose="00000000000000000000"/>
      <p:regular r:id="rId14"/>
    </p:embeddedFont>
    <p:embeddedFont>
      <p:font typeface="More Sugar Thin" charset="1" panose="0000000000000000000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9.svg" Type="http://schemas.openxmlformats.org/officeDocument/2006/relationships/image"/><Relationship Id="rId2" Target="../media/image1.jpeg" Type="http://schemas.openxmlformats.org/officeDocument/2006/relationships/image"/><Relationship Id="rId3" Target="../media/image12.png" Type="http://schemas.openxmlformats.org/officeDocument/2006/relationships/image"/><Relationship Id="rId4" Target="../media/image13.svg" Type="http://schemas.openxmlformats.org/officeDocument/2006/relationships/image"/><Relationship Id="rId5" Target="../media/image14.png" Type="http://schemas.openxmlformats.org/officeDocument/2006/relationships/image"/><Relationship Id="rId6" Target="../media/image15.svg" Type="http://schemas.openxmlformats.org/officeDocument/2006/relationships/image"/><Relationship Id="rId7" Target="../media/image16.png" Type="http://schemas.openxmlformats.org/officeDocument/2006/relationships/image"/><Relationship Id="rId8" Target="../media/image17.svg" Type="http://schemas.openxmlformats.org/officeDocument/2006/relationships/image"/><Relationship Id="rId9" Target="../media/image18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7.svg" Type="http://schemas.openxmlformats.org/officeDocument/2006/relationships/image"/><Relationship Id="rId11" Target="../media/image28.png" Type="http://schemas.openxmlformats.org/officeDocument/2006/relationships/image"/><Relationship Id="rId12" Target="../media/image29.svg" Type="http://schemas.openxmlformats.org/officeDocument/2006/relationships/image"/><Relationship Id="rId13" Target="../media/image16.png" Type="http://schemas.openxmlformats.org/officeDocument/2006/relationships/image"/><Relationship Id="rId14" Target="../media/image17.svg" Type="http://schemas.openxmlformats.org/officeDocument/2006/relationships/image"/><Relationship Id="rId2" Target="../media/image1.jpeg" Type="http://schemas.openxmlformats.org/officeDocument/2006/relationships/image"/><Relationship Id="rId3" Target="../media/image20.png" Type="http://schemas.openxmlformats.org/officeDocument/2006/relationships/image"/><Relationship Id="rId4" Target="../media/image21.svg" Type="http://schemas.openxmlformats.org/officeDocument/2006/relationships/image"/><Relationship Id="rId5" Target="../media/image22.png" Type="http://schemas.openxmlformats.org/officeDocument/2006/relationships/image"/><Relationship Id="rId6" Target="../media/image23.svg" Type="http://schemas.openxmlformats.org/officeDocument/2006/relationships/image"/><Relationship Id="rId7" Target="../media/image24.png" Type="http://schemas.openxmlformats.org/officeDocument/2006/relationships/image"/><Relationship Id="rId8" Target="../media/image25.svg" Type="http://schemas.openxmlformats.org/officeDocument/2006/relationships/image"/><Relationship Id="rId9" Target="../media/image26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0.png" Type="http://schemas.openxmlformats.org/officeDocument/2006/relationships/image"/><Relationship Id="rId4" Target="../media/image31.svg" Type="http://schemas.openxmlformats.org/officeDocument/2006/relationships/image"/><Relationship Id="rId5" Target="../media/image32.png" Type="http://schemas.openxmlformats.org/officeDocument/2006/relationships/image"/><Relationship Id="rId6" Target="../media/image33.svg" Type="http://schemas.openxmlformats.org/officeDocument/2006/relationships/image"/><Relationship Id="rId7" Target="../media/image34.png" Type="http://schemas.openxmlformats.org/officeDocument/2006/relationships/image"/><Relationship Id="rId8" Target="../media/image35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3.svg" Type="http://schemas.openxmlformats.org/officeDocument/2006/relationships/image"/><Relationship Id="rId11" Target="../media/image8.png" Type="http://schemas.openxmlformats.org/officeDocument/2006/relationships/image"/><Relationship Id="rId12" Target="../media/image9.svg" Type="http://schemas.openxmlformats.org/officeDocument/2006/relationships/image"/><Relationship Id="rId13" Target="../media/image44.png" Type="http://schemas.openxmlformats.org/officeDocument/2006/relationships/image"/><Relationship Id="rId14" Target="../media/image45.svg" Type="http://schemas.openxmlformats.org/officeDocument/2006/relationships/image"/><Relationship Id="rId2" Target="../media/image1.jpeg" Type="http://schemas.openxmlformats.org/officeDocument/2006/relationships/image"/><Relationship Id="rId3" Target="../media/image36.png" Type="http://schemas.openxmlformats.org/officeDocument/2006/relationships/image"/><Relationship Id="rId4" Target="../media/image37.svg" Type="http://schemas.openxmlformats.org/officeDocument/2006/relationships/image"/><Relationship Id="rId5" Target="../media/image38.png" Type="http://schemas.openxmlformats.org/officeDocument/2006/relationships/image"/><Relationship Id="rId6" Target="../media/image39.svg" Type="http://schemas.openxmlformats.org/officeDocument/2006/relationships/image"/><Relationship Id="rId7" Target="../media/image40.png" Type="http://schemas.openxmlformats.org/officeDocument/2006/relationships/image"/><Relationship Id="rId8" Target="../media/image41.svg" Type="http://schemas.openxmlformats.org/officeDocument/2006/relationships/image"/><Relationship Id="rId9" Target="../media/image42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3.svg" Type="http://schemas.openxmlformats.org/officeDocument/2006/relationships/image"/><Relationship Id="rId11" Target="../media/image16.png" Type="http://schemas.openxmlformats.org/officeDocument/2006/relationships/image"/><Relationship Id="rId12" Target="../media/image17.svg" Type="http://schemas.openxmlformats.org/officeDocument/2006/relationships/image"/><Relationship Id="rId13" Target="../media/image30.png" Type="http://schemas.openxmlformats.org/officeDocument/2006/relationships/image"/><Relationship Id="rId14" Target="../media/image31.svg" Type="http://schemas.openxmlformats.org/officeDocument/2006/relationships/image"/><Relationship Id="rId2" Target="../media/image1.jpeg" Type="http://schemas.openxmlformats.org/officeDocument/2006/relationships/image"/><Relationship Id="rId3" Target="../media/image46.png" Type="http://schemas.openxmlformats.org/officeDocument/2006/relationships/image"/><Relationship Id="rId4" Target="../media/image47.svg" Type="http://schemas.openxmlformats.org/officeDocument/2006/relationships/image"/><Relationship Id="rId5" Target="../media/image48.png" Type="http://schemas.openxmlformats.org/officeDocument/2006/relationships/image"/><Relationship Id="rId6" Target="../media/image49.sv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Relationship Id="rId9" Target="../media/image32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7.svg" Type="http://schemas.openxmlformats.org/officeDocument/2006/relationships/image"/><Relationship Id="rId11" Target="../media/image58.png" Type="http://schemas.openxmlformats.org/officeDocument/2006/relationships/image"/><Relationship Id="rId12" Target="../media/image59.svg" Type="http://schemas.openxmlformats.org/officeDocument/2006/relationships/image"/><Relationship Id="rId13" Target="../media/image32.png" Type="http://schemas.openxmlformats.org/officeDocument/2006/relationships/image"/><Relationship Id="rId14" Target="../media/image33.svg" Type="http://schemas.openxmlformats.org/officeDocument/2006/relationships/image"/><Relationship Id="rId2" Target="../media/image1.jpeg" Type="http://schemas.openxmlformats.org/officeDocument/2006/relationships/image"/><Relationship Id="rId3" Target="../media/image50.png" Type="http://schemas.openxmlformats.org/officeDocument/2006/relationships/image"/><Relationship Id="rId4" Target="../media/image51.svg" Type="http://schemas.openxmlformats.org/officeDocument/2006/relationships/image"/><Relationship Id="rId5" Target="../media/image52.png" Type="http://schemas.openxmlformats.org/officeDocument/2006/relationships/image"/><Relationship Id="rId6" Target="../media/image53.svg" Type="http://schemas.openxmlformats.org/officeDocument/2006/relationships/image"/><Relationship Id="rId7" Target="../media/image54.png" Type="http://schemas.openxmlformats.org/officeDocument/2006/relationships/image"/><Relationship Id="rId8" Target="../media/image55.svg" Type="http://schemas.openxmlformats.org/officeDocument/2006/relationships/image"/><Relationship Id="rId9" Target="../media/image56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50.png" Type="http://schemas.openxmlformats.org/officeDocument/2006/relationships/image"/><Relationship Id="rId4" Target="../media/image51.svg" Type="http://schemas.openxmlformats.org/officeDocument/2006/relationships/image"/><Relationship Id="rId5" Target="../media/image48.png" Type="http://schemas.openxmlformats.org/officeDocument/2006/relationships/image"/><Relationship Id="rId6" Target="../media/image49.svg" Type="http://schemas.openxmlformats.org/officeDocument/2006/relationships/image"/><Relationship Id="rId7" Target="../media/image60.png" Type="http://schemas.openxmlformats.org/officeDocument/2006/relationships/image"/><Relationship Id="rId8" Target="../media/image61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56245">
            <a:off x="2398988" y="3336255"/>
            <a:ext cx="14079494" cy="3302281"/>
          </a:xfrm>
          <a:custGeom>
            <a:avLst/>
            <a:gdLst/>
            <a:ahLst/>
            <a:cxnLst/>
            <a:rect r="r" b="b" t="t" l="l"/>
            <a:pathLst>
              <a:path h="3302281" w="14079494">
                <a:moveTo>
                  <a:pt x="0" y="0"/>
                </a:moveTo>
                <a:lnTo>
                  <a:pt x="14079494" y="0"/>
                </a:lnTo>
                <a:lnTo>
                  <a:pt x="14079494" y="3302281"/>
                </a:lnTo>
                <a:lnTo>
                  <a:pt x="0" y="330228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-234792">
            <a:off x="3169909" y="5032693"/>
            <a:ext cx="12951557" cy="13849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48"/>
              </a:lnSpc>
            </a:pPr>
            <a:r>
              <a:rPr lang="en-US" sz="11605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STUDYBUDDY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4776125" y="3080326"/>
            <a:ext cx="3040083" cy="4126348"/>
          </a:xfrm>
          <a:custGeom>
            <a:avLst/>
            <a:gdLst/>
            <a:ahLst/>
            <a:cxnLst/>
            <a:rect r="r" b="b" t="t" l="l"/>
            <a:pathLst>
              <a:path h="4126348" w="3040083">
                <a:moveTo>
                  <a:pt x="0" y="0"/>
                </a:moveTo>
                <a:lnTo>
                  <a:pt x="3040083" y="0"/>
                </a:lnTo>
                <a:lnTo>
                  <a:pt x="3040083" y="4126348"/>
                </a:lnTo>
                <a:lnTo>
                  <a:pt x="0" y="412634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-3471" r="-60256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1441925">
            <a:off x="2307982" y="2871172"/>
            <a:ext cx="2630493" cy="2420054"/>
          </a:xfrm>
          <a:custGeom>
            <a:avLst/>
            <a:gdLst/>
            <a:ahLst/>
            <a:cxnLst/>
            <a:rect r="r" b="b" t="t" l="l"/>
            <a:pathLst>
              <a:path h="2420054" w="2630493">
                <a:moveTo>
                  <a:pt x="0" y="0"/>
                </a:moveTo>
                <a:lnTo>
                  <a:pt x="2630493" y="0"/>
                </a:lnTo>
                <a:lnTo>
                  <a:pt x="2630493" y="2420054"/>
                </a:lnTo>
                <a:lnTo>
                  <a:pt x="0" y="242005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56198" y="9366187"/>
            <a:ext cx="2289328" cy="457866"/>
          </a:xfrm>
          <a:custGeom>
            <a:avLst/>
            <a:gdLst/>
            <a:ahLst/>
            <a:cxnLst/>
            <a:rect r="r" b="b" t="t" l="l"/>
            <a:pathLst>
              <a:path h="457866" w="2289328">
                <a:moveTo>
                  <a:pt x="0" y="0"/>
                </a:moveTo>
                <a:lnTo>
                  <a:pt x="2289328" y="0"/>
                </a:lnTo>
                <a:lnTo>
                  <a:pt x="2289328" y="457865"/>
                </a:lnTo>
                <a:lnTo>
                  <a:pt x="0" y="45786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700862" y="9366187"/>
            <a:ext cx="2289328" cy="457866"/>
          </a:xfrm>
          <a:custGeom>
            <a:avLst/>
            <a:gdLst/>
            <a:ahLst/>
            <a:cxnLst/>
            <a:rect r="r" b="b" t="t" l="l"/>
            <a:pathLst>
              <a:path h="457866" w="2289328">
                <a:moveTo>
                  <a:pt x="0" y="0"/>
                </a:moveTo>
                <a:lnTo>
                  <a:pt x="2289328" y="0"/>
                </a:lnTo>
                <a:lnTo>
                  <a:pt x="2289328" y="457865"/>
                </a:lnTo>
                <a:lnTo>
                  <a:pt x="0" y="45786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5824812" y="9401600"/>
            <a:ext cx="1918053" cy="383611"/>
          </a:xfrm>
          <a:custGeom>
            <a:avLst/>
            <a:gdLst/>
            <a:ahLst/>
            <a:cxnLst/>
            <a:rect r="r" b="b" t="t" l="l"/>
            <a:pathLst>
              <a:path h="383611" w="1918053">
                <a:moveTo>
                  <a:pt x="0" y="0"/>
                </a:moveTo>
                <a:lnTo>
                  <a:pt x="1918053" y="0"/>
                </a:lnTo>
                <a:lnTo>
                  <a:pt x="1918053" y="383610"/>
                </a:lnTo>
                <a:lnTo>
                  <a:pt x="0" y="38361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5183095" y="9401600"/>
            <a:ext cx="1918053" cy="383611"/>
          </a:xfrm>
          <a:custGeom>
            <a:avLst/>
            <a:gdLst/>
            <a:ahLst/>
            <a:cxnLst/>
            <a:rect r="r" b="b" t="t" l="l"/>
            <a:pathLst>
              <a:path h="383611" w="1918053">
                <a:moveTo>
                  <a:pt x="0" y="0"/>
                </a:moveTo>
                <a:lnTo>
                  <a:pt x="1918054" y="0"/>
                </a:lnTo>
                <a:lnTo>
                  <a:pt x="1918054" y="383610"/>
                </a:lnTo>
                <a:lnTo>
                  <a:pt x="0" y="38361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795669" y="9452926"/>
            <a:ext cx="4439550" cy="3322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05"/>
              </a:lnSpc>
            </a:pPr>
            <a:r>
              <a:rPr lang="en-US" sz="2277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GROUP6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031287" y="9447521"/>
            <a:ext cx="4431356" cy="3316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500"/>
              </a:lnSpc>
            </a:pPr>
            <a:r>
              <a:rPr lang="en-US" sz="2273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MARCH 2025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-253088">
            <a:off x="7249802" y="3691792"/>
            <a:ext cx="1112434" cy="1155329"/>
          </a:xfrm>
          <a:custGeom>
            <a:avLst/>
            <a:gdLst/>
            <a:ahLst/>
            <a:cxnLst/>
            <a:rect r="r" b="b" t="t" l="l"/>
            <a:pathLst>
              <a:path h="1155329" w="1112434">
                <a:moveTo>
                  <a:pt x="0" y="0"/>
                </a:moveTo>
                <a:lnTo>
                  <a:pt x="1112434" y="0"/>
                </a:lnTo>
                <a:lnTo>
                  <a:pt x="1112434" y="1155329"/>
                </a:lnTo>
                <a:lnTo>
                  <a:pt x="0" y="115532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1028700" y="1028700"/>
            <a:ext cx="7315200" cy="1463040"/>
          </a:xfrm>
          <a:custGeom>
            <a:avLst/>
            <a:gdLst/>
            <a:ahLst/>
            <a:cxnLst/>
            <a:rect r="r" b="b" t="t" l="l"/>
            <a:pathLst>
              <a:path h="1463040" w="7315200">
                <a:moveTo>
                  <a:pt x="7315200" y="0"/>
                </a:moveTo>
                <a:lnTo>
                  <a:pt x="0" y="0"/>
                </a:lnTo>
                <a:lnTo>
                  <a:pt x="0" y="1463040"/>
                </a:lnTo>
                <a:lnTo>
                  <a:pt x="7315200" y="1463040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4215517" y="1028700"/>
            <a:ext cx="7315200" cy="1463040"/>
          </a:xfrm>
          <a:custGeom>
            <a:avLst/>
            <a:gdLst/>
            <a:ahLst/>
            <a:cxnLst/>
            <a:rect r="r" b="b" t="t" l="l"/>
            <a:pathLst>
              <a:path h="1463040" w="7315200">
                <a:moveTo>
                  <a:pt x="7315200" y="0"/>
                </a:moveTo>
                <a:lnTo>
                  <a:pt x="0" y="0"/>
                </a:lnTo>
                <a:lnTo>
                  <a:pt x="0" y="1463040"/>
                </a:lnTo>
                <a:lnTo>
                  <a:pt x="7315200" y="1463040"/>
                </a:lnTo>
                <a:lnTo>
                  <a:pt x="731520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true" rot="10285099">
            <a:off x="1430912" y="3626391"/>
            <a:ext cx="2006389" cy="908347"/>
          </a:xfrm>
          <a:custGeom>
            <a:avLst/>
            <a:gdLst/>
            <a:ahLst/>
            <a:cxnLst/>
            <a:rect r="r" b="b" t="t" l="l"/>
            <a:pathLst>
              <a:path h="908347" w="2006389">
                <a:moveTo>
                  <a:pt x="0" y="908347"/>
                </a:moveTo>
                <a:lnTo>
                  <a:pt x="2006389" y="908347"/>
                </a:lnTo>
                <a:lnTo>
                  <a:pt x="2006389" y="0"/>
                </a:lnTo>
                <a:lnTo>
                  <a:pt x="0" y="0"/>
                </a:lnTo>
                <a:lnTo>
                  <a:pt x="0" y="908347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958860" y="1288286"/>
            <a:ext cx="13407009" cy="10200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812"/>
              </a:lnSpc>
            </a:pPr>
            <a:r>
              <a:rPr lang="en-US" sz="7101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INTRODUCTION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753926" y="4426990"/>
            <a:ext cx="7776791" cy="5332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15"/>
              </a:lnSpc>
            </a:pPr>
            <a:r>
              <a:rPr lang="en-US" sz="3741">
                <a:solidFill>
                  <a:srgbClr val="FFFFFF"/>
                </a:solidFill>
                <a:latin typeface="More Sugar"/>
                <a:ea typeface="More Sugar"/>
                <a:cs typeface="More Sugar"/>
                <a:sym typeface="More Sugar"/>
              </a:rPr>
              <a:t>STUDYBUDDY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819742" y="5416471"/>
            <a:ext cx="9132351" cy="27279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61"/>
              </a:lnSpc>
            </a:pPr>
            <a:r>
              <a:rPr lang="en-US" sz="2659" spc="-79">
                <a:solidFill>
                  <a:srgbClr val="FFFFFF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We are excited to present our study management strategy for Study Buddy. This platform has the potential to transform student learning, and our plan focuses on a successful launch through strategic growth and engagement.</a:t>
            </a:r>
          </a:p>
          <a:p>
            <a:pPr algn="l">
              <a:lnSpc>
                <a:spcPts val="4361"/>
              </a:lnSpc>
            </a:pPr>
            <a:r>
              <a:rPr lang="en-US" sz="2659" spc="-79">
                <a:solidFill>
                  <a:srgbClr val="FFFFFF"/>
                </a:solidFill>
                <a:latin typeface="More Sugar Thin"/>
                <a:ea typeface="More Sugar Thin"/>
                <a:cs typeface="More Sugar Thin"/>
                <a:sym typeface="More Sugar Thin"/>
              </a:rPr>
              <a:t>.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556198" y="9366187"/>
            <a:ext cx="2289328" cy="457866"/>
          </a:xfrm>
          <a:custGeom>
            <a:avLst/>
            <a:gdLst/>
            <a:ahLst/>
            <a:cxnLst/>
            <a:rect r="r" b="b" t="t" l="l"/>
            <a:pathLst>
              <a:path h="457866" w="2289328">
                <a:moveTo>
                  <a:pt x="0" y="0"/>
                </a:moveTo>
                <a:lnTo>
                  <a:pt x="2289328" y="0"/>
                </a:lnTo>
                <a:lnTo>
                  <a:pt x="2289328" y="457865"/>
                </a:lnTo>
                <a:lnTo>
                  <a:pt x="0" y="45786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700862" y="9366187"/>
            <a:ext cx="2289328" cy="457866"/>
          </a:xfrm>
          <a:custGeom>
            <a:avLst/>
            <a:gdLst/>
            <a:ahLst/>
            <a:cxnLst/>
            <a:rect r="r" b="b" t="t" l="l"/>
            <a:pathLst>
              <a:path h="457866" w="2289328">
                <a:moveTo>
                  <a:pt x="0" y="0"/>
                </a:moveTo>
                <a:lnTo>
                  <a:pt x="2289328" y="0"/>
                </a:lnTo>
                <a:lnTo>
                  <a:pt x="2289328" y="457865"/>
                </a:lnTo>
                <a:lnTo>
                  <a:pt x="0" y="45786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5824812" y="9401600"/>
            <a:ext cx="1918053" cy="383611"/>
          </a:xfrm>
          <a:custGeom>
            <a:avLst/>
            <a:gdLst/>
            <a:ahLst/>
            <a:cxnLst/>
            <a:rect r="r" b="b" t="t" l="l"/>
            <a:pathLst>
              <a:path h="383611" w="1918053">
                <a:moveTo>
                  <a:pt x="0" y="0"/>
                </a:moveTo>
                <a:lnTo>
                  <a:pt x="1918053" y="0"/>
                </a:lnTo>
                <a:lnTo>
                  <a:pt x="1918053" y="383610"/>
                </a:lnTo>
                <a:lnTo>
                  <a:pt x="0" y="38361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5183095" y="9401600"/>
            <a:ext cx="1918053" cy="383611"/>
          </a:xfrm>
          <a:custGeom>
            <a:avLst/>
            <a:gdLst/>
            <a:ahLst/>
            <a:cxnLst/>
            <a:rect r="r" b="b" t="t" l="l"/>
            <a:pathLst>
              <a:path h="383611" w="1918053">
                <a:moveTo>
                  <a:pt x="0" y="0"/>
                </a:moveTo>
                <a:lnTo>
                  <a:pt x="1918054" y="0"/>
                </a:lnTo>
                <a:lnTo>
                  <a:pt x="1918054" y="383610"/>
                </a:lnTo>
                <a:lnTo>
                  <a:pt x="0" y="38361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795669" y="9452926"/>
            <a:ext cx="4439550" cy="3322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05"/>
              </a:lnSpc>
            </a:pPr>
            <a:r>
              <a:rPr lang="en-US" sz="2277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GROUP 6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031287" y="9447521"/>
            <a:ext cx="4431356" cy="3316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500"/>
              </a:lnSpc>
            </a:pPr>
            <a:r>
              <a:rPr lang="en-US" sz="2273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MARCH 2025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-253088">
            <a:off x="13319956" y="2829702"/>
            <a:ext cx="3995490" cy="4149554"/>
          </a:xfrm>
          <a:custGeom>
            <a:avLst/>
            <a:gdLst/>
            <a:ahLst/>
            <a:cxnLst/>
            <a:rect r="r" b="b" t="t" l="l"/>
            <a:pathLst>
              <a:path h="4149554" w="3995490">
                <a:moveTo>
                  <a:pt x="0" y="0"/>
                </a:moveTo>
                <a:lnTo>
                  <a:pt x="3995490" y="0"/>
                </a:lnTo>
                <a:lnTo>
                  <a:pt x="3995490" y="4149553"/>
                </a:lnTo>
                <a:lnTo>
                  <a:pt x="0" y="414955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281248">
            <a:off x="4210162" y="4099093"/>
            <a:ext cx="2153525" cy="861410"/>
          </a:xfrm>
          <a:custGeom>
            <a:avLst/>
            <a:gdLst/>
            <a:ahLst/>
            <a:cxnLst/>
            <a:rect r="r" b="b" t="t" l="l"/>
            <a:pathLst>
              <a:path h="861410" w="2153525">
                <a:moveTo>
                  <a:pt x="0" y="0"/>
                </a:moveTo>
                <a:lnTo>
                  <a:pt x="2153525" y="0"/>
                </a:lnTo>
                <a:lnTo>
                  <a:pt x="2153525" y="861410"/>
                </a:lnTo>
                <a:lnTo>
                  <a:pt x="0" y="8614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true" rot="0">
            <a:off x="877019" y="718907"/>
            <a:ext cx="9158928" cy="2764331"/>
          </a:xfrm>
          <a:custGeom>
            <a:avLst/>
            <a:gdLst/>
            <a:ahLst/>
            <a:cxnLst/>
            <a:rect r="r" b="b" t="t" l="l"/>
            <a:pathLst>
              <a:path h="2764331" w="9158928">
                <a:moveTo>
                  <a:pt x="0" y="2764331"/>
                </a:moveTo>
                <a:lnTo>
                  <a:pt x="9158927" y="2764331"/>
                </a:lnTo>
                <a:lnTo>
                  <a:pt x="9158927" y="0"/>
                </a:lnTo>
                <a:lnTo>
                  <a:pt x="0" y="0"/>
                </a:lnTo>
                <a:lnTo>
                  <a:pt x="0" y="2764331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8700" y="3864238"/>
            <a:ext cx="273633" cy="2388858"/>
          </a:xfrm>
          <a:custGeom>
            <a:avLst/>
            <a:gdLst/>
            <a:ahLst/>
            <a:cxnLst/>
            <a:rect r="r" b="b" t="t" l="l"/>
            <a:pathLst>
              <a:path h="2388858" w="273633">
                <a:moveTo>
                  <a:pt x="0" y="0"/>
                </a:moveTo>
                <a:lnTo>
                  <a:pt x="273633" y="0"/>
                </a:lnTo>
                <a:lnTo>
                  <a:pt x="273633" y="2388858"/>
                </a:lnTo>
                <a:lnTo>
                  <a:pt x="0" y="238885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0">
            <a:off x="10811040" y="6392913"/>
            <a:ext cx="273633" cy="2388858"/>
          </a:xfrm>
          <a:custGeom>
            <a:avLst/>
            <a:gdLst/>
            <a:ahLst/>
            <a:cxnLst/>
            <a:rect r="r" b="b" t="t" l="l"/>
            <a:pathLst>
              <a:path h="2388858" w="273633">
                <a:moveTo>
                  <a:pt x="273633" y="0"/>
                </a:moveTo>
                <a:lnTo>
                  <a:pt x="0" y="0"/>
                </a:lnTo>
                <a:lnTo>
                  <a:pt x="0" y="2388858"/>
                </a:lnTo>
                <a:lnTo>
                  <a:pt x="273633" y="2388858"/>
                </a:lnTo>
                <a:lnTo>
                  <a:pt x="273633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244855">
            <a:off x="11889986" y="1951262"/>
            <a:ext cx="5400610" cy="5887524"/>
          </a:xfrm>
          <a:custGeom>
            <a:avLst/>
            <a:gdLst/>
            <a:ahLst/>
            <a:cxnLst/>
            <a:rect r="r" b="b" t="t" l="l"/>
            <a:pathLst>
              <a:path h="5887524" w="5400610">
                <a:moveTo>
                  <a:pt x="0" y="0"/>
                </a:moveTo>
                <a:lnTo>
                  <a:pt x="5400610" y="0"/>
                </a:lnTo>
                <a:lnTo>
                  <a:pt x="5400610" y="5887525"/>
                </a:lnTo>
                <a:lnTo>
                  <a:pt x="0" y="588752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282490" y="1304114"/>
            <a:ext cx="7572048" cy="20965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014"/>
              </a:lnSpc>
            </a:pPr>
            <a:r>
              <a:rPr lang="en-US" sz="8436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TARGET AUDIENCE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528735" y="4594225"/>
            <a:ext cx="10102452" cy="1127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99"/>
              </a:lnSpc>
            </a:pPr>
            <a:r>
              <a:rPr lang="en-US" sz="3999">
                <a:solidFill>
                  <a:srgbClr val="FFFFFF"/>
                </a:solidFill>
                <a:latin typeface="More Sugar"/>
                <a:ea typeface="More Sugar"/>
                <a:cs typeface="More Sugar"/>
                <a:sym typeface="More Sugar"/>
              </a:rPr>
              <a:t>DEFINE THE IDEAL CUSTOMER DEMOGRAPHIC FOR STUDENT/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000854" y="6359525"/>
            <a:ext cx="8788858" cy="26365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168"/>
              </a:lnSpc>
            </a:pPr>
            <a:r>
              <a:rPr lang="en-US" sz="3789">
                <a:solidFill>
                  <a:srgbClr val="FFFFFF"/>
                </a:solidFill>
                <a:latin typeface="More Sugar"/>
                <a:ea typeface="More Sugar"/>
                <a:cs typeface="More Sugar"/>
                <a:sym typeface="More Sugar"/>
              </a:rPr>
              <a:t>STUDY BUDDY STANDS OUT BY COMBINING GPA TRACKING, SCHEDULING, AND GOAL-SETTING IN ONE PLATFORM.</a:t>
            </a:r>
          </a:p>
          <a:p>
            <a:pPr algn="r">
              <a:lnSpc>
                <a:spcPts val="4168"/>
              </a:lnSpc>
            </a:pP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5885562" y="8531020"/>
            <a:ext cx="4925478" cy="250752"/>
          </a:xfrm>
          <a:custGeom>
            <a:avLst/>
            <a:gdLst/>
            <a:ahLst/>
            <a:cxnLst/>
            <a:rect r="r" b="b" t="t" l="l"/>
            <a:pathLst>
              <a:path h="250752" w="4925478">
                <a:moveTo>
                  <a:pt x="0" y="0"/>
                </a:moveTo>
                <a:lnTo>
                  <a:pt x="4925478" y="0"/>
                </a:lnTo>
                <a:lnTo>
                  <a:pt x="4925478" y="250751"/>
                </a:lnTo>
                <a:lnTo>
                  <a:pt x="0" y="25075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556198" y="9366187"/>
            <a:ext cx="2289328" cy="457866"/>
          </a:xfrm>
          <a:custGeom>
            <a:avLst/>
            <a:gdLst/>
            <a:ahLst/>
            <a:cxnLst/>
            <a:rect r="r" b="b" t="t" l="l"/>
            <a:pathLst>
              <a:path h="457866" w="2289328">
                <a:moveTo>
                  <a:pt x="0" y="0"/>
                </a:moveTo>
                <a:lnTo>
                  <a:pt x="2289328" y="0"/>
                </a:lnTo>
                <a:lnTo>
                  <a:pt x="2289328" y="457865"/>
                </a:lnTo>
                <a:lnTo>
                  <a:pt x="0" y="457865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700862" y="9366187"/>
            <a:ext cx="2289328" cy="457866"/>
          </a:xfrm>
          <a:custGeom>
            <a:avLst/>
            <a:gdLst/>
            <a:ahLst/>
            <a:cxnLst/>
            <a:rect r="r" b="b" t="t" l="l"/>
            <a:pathLst>
              <a:path h="457866" w="2289328">
                <a:moveTo>
                  <a:pt x="0" y="0"/>
                </a:moveTo>
                <a:lnTo>
                  <a:pt x="2289328" y="0"/>
                </a:lnTo>
                <a:lnTo>
                  <a:pt x="2289328" y="457865"/>
                </a:lnTo>
                <a:lnTo>
                  <a:pt x="0" y="457865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5824812" y="9401600"/>
            <a:ext cx="1918053" cy="383611"/>
          </a:xfrm>
          <a:custGeom>
            <a:avLst/>
            <a:gdLst/>
            <a:ahLst/>
            <a:cxnLst/>
            <a:rect r="r" b="b" t="t" l="l"/>
            <a:pathLst>
              <a:path h="383611" w="1918053">
                <a:moveTo>
                  <a:pt x="0" y="0"/>
                </a:moveTo>
                <a:lnTo>
                  <a:pt x="1918053" y="0"/>
                </a:lnTo>
                <a:lnTo>
                  <a:pt x="1918053" y="383610"/>
                </a:lnTo>
                <a:lnTo>
                  <a:pt x="0" y="38361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5183095" y="9401600"/>
            <a:ext cx="1918053" cy="383611"/>
          </a:xfrm>
          <a:custGeom>
            <a:avLst/>
            <a:gdLst/>
            <a:ahLst/>
            <a:cxnLst/>
            <a:rect r="r" b="b" t="t" l="l"/>
            <a:pathLst>
              <a:path h="383611" w="1918053">
                <a:moveTo>
                  <a:pt x="0" y="0"/>
                </a:moveTo>
                <a:lnTo>
                  <a:pt x="1918054" y="0"/>
                </a:lnTo>
                <a:lnTo>
                  <a:pt x="1918054" y="383610"/>
                </a:lnTo>
                <a:lnTo>
                  <a:pt x="0" y="38361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795669" y="9452926"/>
            <a:ext cx="4439550" cy="3322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05"/>
              </a:lnSpc>
            </a:pPr>
            <a:r>
              <a:rPr lang="en-US" sz="2277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GROUP6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3031287" y="9447521"/>
            <a:ext cx="4431356" cy="3316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500"/>
              </a:lnSpc>
            </a:pPr>
            <a:r>
              <a:rPr lang="en-US" sz="2273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MARCH 2025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4327275" y="834707"/>
            <a:ext cx="9639837" cy="2260980"/>
          </a:xfrm>
          <a:custGeom>
            <a:avLst/>
            <a:gdLst/>
            <a:ahLst/>
            <a:cxnLst/>
            <a:rect r="r" b="b" t="t" l="l"/>
            <a:pathLst>
              <a:path h="2260980" w="9639837">
                <a:moveTo>
                  <a:pt x="9639837" y="0"/>
                </a:moveTo>
                <a:lnTo>
                  <a:pt x="0" y="0"/>
                </a:lnTo>
                <a:lnTo>
                  <a:pt x="0" y="2260980"/>
                </a:lnTo>
                <a:lnTo>
                  <a:pt x="9639837" y="2260980"/>
                </a:lnTo>
                <a:lnTo>
                  <a:pt x="9639837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616249" y="1463598"/>
            <a:ext cx="10888318" cy="13994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732"/>
              </a:lnSpc>
            </a:pPr>
            <a:r>
              <a:rPr lang="en-US" sz="9756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MAIN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12744" y="5033948"/>
            <a:ext cx="3149908" cy="657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06"/>
              </a:lnSpc>
            </a:pPr>
            <a:r>
              <a:rPr lang="en-US" sz="4551">
                <a:solidFill>
                  <a:srgbClr val="FFFFFF"/>
                </a:solidFill>
                <a:latin typeface="More Sugar"/>
                <a:ea typeface="More Sugar"/>
                <a:cs typeface="More Sugar"/>
                <a:sym typeface="More Sugar"/>
              </a:rPr>
              <a:t>SCHEDULE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729739" y="4722709"/>
            <a:ext cx="4924044" cy="1915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06"/>
              </a:lnSpc>
            </a:pPr>
            <a:r>
              <a:rPr lang="en-US" sz="4551">
                <a:solidFill>
                  <a:srgbClr val="FFFFFF"/>
                </a:solidFill>
                <a:latin typeface="More Sugar"/>
                <a:ea typeface="More Sugar"/>
                <a:cs typeface="More Sugar"/>
                <a:sym typeface="More Sugar"/>
              </a:rPr>
              <a:t>STUDY STATISTICS</a:t>
            </a:r>
          </a:p>
          <a:p>
            <a:pPr algn="ctr">
              <a:lnSpc>
                <a:spcPts val="5006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6906648" y="5286949"/>
            <a:ext cx="4481092" cy="1286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06"/>
              </a:lnSpc>
            </a:pPr>
            <a:r>
              <a:rPr lang="en-US" sz="4551">
                <a:solidFill>
                  <a:srgbClr val="FFFFFF"/>
                </a:solidFill>
                <a:latin typeface="More Sugar"/>
                <a:ea typeface="More Sugar"/>
                <a:cs typeface="More Sugar"/>
                <a:sym typeface="More Sugar"/>
              </a:rPr>
              <a:t>GPA TRACKING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556198" y="9366187"/>
            <a:ext cx="2289328" cy="457866"/>
          </a:xfrm>
          <a:custGeom>
            <a:avLst/>
            <a:gdLst/>
            <a:ahLst/>
            <a:cxnLst/>
            <a:rect r="r" b="b" t="t" l="l"/>
            <a:pathLst>
              <a:path h="457866" w="2289328">
                <a:moveTo>
                  <a:pt x="0" y="0"/>
                </a:moveTo>
                <a:lnTo>
                  <a:pt x="2289328" y="0"/>
                </a:lnTo>
                <a:lnTo>
                  <a:pt x="2289328" y="457865"/>
                </a:lnTo>
                <a:lnTo>
                  <a:pt x="0" y="45786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700862" y="9366187"/>
            <a:ext cx="2289328" cy="457866"/>
          </a:xfrm>
          <a:custGeom>
            <a:avLst/>
            <a:gdLst/>
            <a:ahLst/>
            <a:cxnLst/>
            <a:rect r="r" b="b" t="t" l="l"/>
            <a:pathLst>
              <a:path h="457866" w="2289328">
                <a:moveTo>
                  <a:pt x="0" y="0"/>
                </a:moveTo>
                <a:lnTo>
                  <a:pt x="2289328" y="0"/>
                </a:lnTo>
                <a:lnTo>
                  <a:pt x="2289328" y="457865"/>
                </a:lnTo>
                <a:lnTo>
                  <a:pt x="0" y="45786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5824812" y="9401600"/>
            <a:ext cx="1918053" cy="383611"/>
          </a:xfrm>
          <a:custGeom>
            <a:avLst/>
            <a:gdLst/>
            <a:ahLst/>
            <a:cxnLst/>
            <a:rect r="r" b="b" t="t" l="l"/>
            <a:pathLst>
              <a:path h="383611" w="1918053">
                <a:moveTo>
                  <a:pt x="0" y="0"/>
                </a:moveTo>
                <a:lnTo>
                  <a:pt x="1918053" y="0"/>
                </a:lnTo>
                <a:lnTo>
                  <a:pt x="1918053" y="383610"/>
                </a:lnTo>
                <a:lnTo>
                  <a:pt x="0" y="38361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5183095" y="9401600"/>
            <a:ext cx="1918053" cy="383611"/>
          </a:xfrm>
          <a:custGeom>
            <a:avLst/>
            <a:gdLst/>
            <a:ahLst/>
            <a:cxnLst/>
            <a:rect r="r" b="b" t="t" l="l"/>
            <a:pathLst>
              <a:path h="383611" w="1918053">
                <a:moveTo>
                  <a:pt x="0" y="0"/>
                </a:moveTo>
                <a:lnTo>
                  <a:pt x="1918054" y="0"/>
                </a:lnTo>
                <a:lnTo>
                  <a:pt x="1918054" y="383610"/>
                </a:lnTo>
                <a:lnTo>
                  <a:pt x="0" y="38361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795669" y="9452926"/>
            <a:ext cx="4439550" cy="3322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05"/>
              </a:lnSpc>
            </a:pPr>
            <a:r>
              <a:rPr lang="en-US" sz="2277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GROUP6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031287" y="9447521"/>
            <a:ext cx="4431356" cy="3316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500"/>
              </a:lnSpc>
            </a:pPr>
            <a:r>
              <a:rPr lang="en-US" sz="2273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MARCH 2025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7482622">
            <a:off x="3513181" y="3269948"/>
            <a:ext cx="1628188" cy="731204"/>
          </a:xfrm>
          <a:custGeom>
            <a:avLst/>
            <a:gdLst/>
            <a:ahLst/>
            <a:cxnLst/>
            <a:rect r="r" b="b" t="t" l="l"/>
            <a:pathLst>
              <a:path h="731204" w="1628188">
                <a:moveTo>
                  <a:pt x="0" y="0"/>
                </a:moveTo>
                <a:lnTo>
                  <a:pt x="1628188" y="0"/>
                </a:lnTo>
                <a:lnTo>
                  <a:pt x="1628188" y="731204"/>
                </a:lnTo>
                <a:lnTo>
                  <a:pt x="0" y="73120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3509209">
            <a:off x="13190954" y="3277674"/>
            <a:ext cx="1628188" cy="731204"/>
          </a:xfrm>
          <a:custGeom>
            <a:avLst/>
            <a:gdLst/>
            <a:ahLst/>
            <a:cxnLst/>
            <a:rect r="r" b="b" t="t" l="l"/>
            <a:pathLst>
              <a:path h="731204" w="1628188">
                <a:moveTo>
                  <a:pt x="0" y="0"/>
                </a:moveTo>
                <a:lnTo>
                  <a:pt x="1628188" y="0"/>
                </a:lnTo>
                <a:lnTo>
                  <a:pt x="1628188" y="731205"/>
                </a:lnTo>
                <a:lnTo>
                  <a:pt x="0" y="73120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5400000">
            <a:off x="8363871" y="3811447"/>
            <a:ext cx="1628188" cy="731204"/>
          </a:xfrm>
          <a:custGeom>
            <a:avLst/>
            <a:gdLst/>
            <a:ahLst/>
            <a:cxnLst/>
            <a:rect r="r" b="b" t="t" l="l"/>
            <a:pathLst>
              <a:path h="731204" w="1628188">
                <a:moveTo>
                  <a:pt x="0" y="0"/>
                </a:moveTo>
                <a:lnTo>
                  <a:pt x="1628188" y="0"/>
                </a:lnTo>
                <a:lnTo>
                  <a:pt x="1628188" y="731205"/>
                </a:lnTo>
                <a:lnTo>
                  <a:pt x="0" y="73120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801493">
            <a:off x="1011242" y="869251"/>
            <a:ext cx="4982890" cy="2853837"/>
          </a:xfrm>
          <a:custGeom>
            <a:avLst/>
            <a:gdLst/>
            <a:ahLst/>
            <a:cxnLst/>
            <a:rect r="r" b="b" t="t" l="l"/>
            <a:pathLst>
              <a:path h="2853837" w="4982890">
                <a:moveTo>
                  <a:pt x="0" y="0"/>
                </a:moveTo>
                <a:lnTo>
                  <a:pt x="4982890" y="0"/>
                </a:lnTo>
                <a:lnTo>
                  <a:pt x="4982890" y="2853837"/>
                </a:lnTo>
                <a:lnTo>
                  <a:pt x="0" y="28538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801493">
            <a:off x="1011242" y="1597454"/>
            <a:ext cx="4982890" cy="2853837"/>
          </a:xfrm>
          <a:custGeom>
            <a:avLst/>
            <a:gdLst/>
            <a:ahLst/>
            <a:cxnLst/>
            <a:rect r="r" b="b" t="t" l="l"/>
            <a:pathLst>
              <a:path h="2853837" w="4982890">
                <a:moveTo>
                  <a:pt x="0" y="0"/>
                </a:moveTo>
                <a:lnTo>
                  <a:pt x="4982890" y="0"/>
                </a:lnTo>
                <a:lnTo>
                  <a:pt x="4982890" y="2853838"/>
                </a:lnTo>
                <a:lnTo>
                  <a:pt x="0" y="28538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801493">
            <a:off x="4630694" y="869251"/>
            <a:ext cx="4982890" cy="2853837"/>
          </a:xfrm>
          <a:custGeom>
            <a:avLst/>
            <a:gdLst/>
            <a:ahLst/>
            <a:cxnLst/>
            <a:rect r="r" b="b" t="t" l="l"/>
            <a:pathLst>
              <a:path h="2853837" w="4982890">
                <a:moveTo>
                  <a:pt x="0" y="0"/>
                </a:moveTo>
                <a:lnTo>
                  <a:pt x="4982891" y="0"/>
                </a:lnTo>
                <a:lnTo>
                  <a:pt x="4982891" y="2853837"/>
                </a:lnTo>
                <a:lnTo>
                  <a:pt x="0" y="28538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801493">
            <a:off x="4630694" y="1597454"/>
            <a:ext cx="4982890" cy="2853837"/>
          </a:xfrm>
          <a:custGeom>
            <a:avLst/>
            <a:gdLst/>
            <a:ahLst/>
            <a:cxnLst/>
            <a:rect r="r" b="b" t="t" l="l"/>
            <a:pathLst>
              <a:path h="2853837" w="4982890">
                <a:moveTo>
                  <a:pt x="0" y="0"/>
                </a:moveTo>
                <a:lnTo>
                  <a:pt x="4982891" y="0"/>
                </a:lnTo>
                <a:lnTo>
                  <a:pt x="4982891" y="2853838"/>
                </a:lnTo>
                <a:lnTo>
                  <a:pt x="0" y="28538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448218" y="2221591"/>
            <a:ext cx="9260417" cy="10239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42"/>
              </a:lnSpc>
            </a:pPr>
            <a:r>
              <a:rPr lang="en-US" sz="7492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GPA TRACKING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2075139" y="1285099"/>
            <a:ext cx="5912048" cy="6835460"/>
          </a:xfrm>
          <a:custGeom>
            <a:avLst/>
            <a:gdLst/>
            <a:ahLst/>
            <a:cxnLst/>
            <a:rect r="r" b="b" t="t" l="l"/>
            <a:pathLst>
              <a:path h="6835460" w="5912048">
                <a:moveTo>
                  <a:pt x="0" y="0"/>
                </a:moveTo>
                <a:lnTo>
                  <a:pt x="5912048" y="0"/>
                </a:lnTo>
                <a:lnTo>
                  <a:pt x="5912048" y="6835460"/>
                </a:lnTo>
                <a:lnTo>
                  <a:pt x="0" y="683546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false" rot="0">
            <a:off x="1259604" y="4702829"/>
            <a:ext cx="377229" cy="3516537"/>
          </a:xfrm>
          <a:custGeom>
            <a:avLst/>
            <a:gdLst/>
            <a:ahLst/>
            <a:cxnLst/>
            <a:rect r="r" b="b" t="t" l="l"/>
            <a:pathLst>
              <a:path h="3516537" w="377229">
                <a:moveTo>
                  <a:pt x="377228" y="0"/>
                </a:moveTo>
                <a:lnTo>
                  <a:pt x="0" y="0"/>
                </a:lnTo>
                <a:lnTo>
                  <a:pt x="0" y="3516537"/>
                </a:lnTo>
                <a:lnTo>
                  <a:pt x="377228" y="3516537"/>
                </a:lnTo>
                <a:lnTo>
                  <a:pt x="377228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549574">
            <a:off x="6742862" y="7042896"/>
            <a:ext cx="1384931" cy="196408"/>
          </a:xfrm>
          <a:custGeom>
            <a:avLst/>
            <a:gdLst/>
            <a:ahLst/>
            <a:cxnLst/>
            <a:rect r="r" b="b" t="t" l="l"/>
            <a:pathLst>
              <a:path h="196408" w="1384931">
                <a:moveTo>
                  <a:pt x="0" y="0"/>
                </a:moveTo>
                <a:lnTo>
                  <a:pt x="1384931" y="0"/>
                </a:lnTo>
                <a:lnTo>
                  <a:pt x="1384931" y="196409"/>
                </a:lnTo>
                <a:lnTo>
                  <a:pt x="0" y="19640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556198" y="9366187"/>
            <a:ext cx="2289328" cy="457866"/>
          </a:xfrm>
          <a:custGeom>
            <a:avLst/>
            <a:gdLst/>
            <a:ahLst/>
            <a:cxnLst/>
            <a:rect r="r" b="b" t="t" l="l"/>
            <a:pathLst>
              <a:path h="457866" w="2289328">
                <a:moveTo>
                  <a:pt x="0" y="0"/>
                </a:moveTo>
                <a:lnTo>
                  <a:pt x="2289328" y="0"/>
                </a:lnTo>
                <a:lnTo>
                  <a:pt x="2289328" y="457865"/>
                </a:lnTo>
                <a:lnTo>
                  <a:pt x="0" y="45786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700862" y="9366187"/>
            <a:ext cx="2289328" cy="457866"/>
          </a:xfrm>
          <a:custGeom>
            <a:avLst/>
            <a:gdLst/>
            <a:ahLst/>
            <a:cxnLst/>
            <a:rect r="r" b="b" t="t" l="l"/>
            <a:pathLst>
              <a:path h="457866" w="2289328">
                <a:moveTo>
                  <a:pt x="0" y="0"/>
                </a:moveTo>
                <a:lnTo>
                  <a:pt x="2289328" y="0"/>
                </a:lnTo>
                <a:lnTo>
                  <a:pt x="2289328" y="457865"/>
                </a:lnTo>
                <a:lnTo>
                  <a:pt x="0" y="45786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5824812" y="9401600"/>
            <a:ext cx="1918053" cy="383611"/>
          </a:xfrm>
          <a:custGeom>
            <a:avLst/>
            <a:gdLst/>
            <a:ahLst/>
            <a:cxnLst/>
            <a:rect r="r" b="b" t="t" l="l"/>
            <a:pathLst>
              <a:path h="383611" w="1918053">
                <a:moveTo>
                  <a:pt x="0" y="0"/>
                </a:moveTo>
                <a:lnTo>
                  <a:pt x="1918053" y="0"/>
                </a:lnTo>
                <a:lnTo>
                  <a:pt x="1918053" y="383610"/>
                </a:lnTo>
                <a:lnTo>
                  <a:pt x="0" y="38361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5183095" y="9401600"/>
            <a:ext cx="1918053" cy="383611"/>
          </a:xfrm>
          <a:custGeom>
            <a:avLst/>
            <a:gdLst/>
            <a:ahLst/>
            <a:cxnLst/>
            <a:rect r="r" b="b" t="t" l="l"/>
            <a:pathLst>
              <a:path h="383611" w="1918053">
                <a:moveTo>
                  <a:pt x="0" y="0"/>
                </a:moveTo>
                <a:lnTo>
                  <a:pt x="1918054" y="0"/>
                </a:lnTo>
                <a:lnTo>
                  <a:pt x="1918054" y="383610"/>
                </a:lnTo>
                <a:lnTo>
                  <a:pt x="0" y="38361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-5799988">
            <a:off x="2184987" y="5016873"/>
            <a:ext cx="915722" cy="1174002"/>
          </a:xfrm>
          <a:custGeom>
            <a:avLst/>
            <a:gdLst/>
            <a:ahLst/>
            <a:cxnLst/>
            <a:rect r="r" b="b" t="t" l="l"/>
            <a:pathLst>
              <a:path h="1174002" w="915722">
                <a:moveTo>
                  <a:pt x="0" y="0"/>
                </a:moveTo>
                <a:lnTo>
                  <a:pt x="915722" y="0"/>
                </a:lnTo>
                <a:lnTo>
                  <a:pt x="915722" y="1174002"/>
                </a:lnTo>
                <a:lnTo>
                  <a:pt x="0" y="117400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795669" y="9452926"/>
            <a:ext cx="4439550" cy="3322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05"/>
              </a:lnSpc>
            </a:pPr>
            <a:r>
              <a:rPr lang="en-US" sz="2277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GROUP6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3031287" y="9447521"/>
            <a:ext cx="4431356" cy="3316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500"/>
              </a:lnSpc>
            </a:pPr>
            <a:r>
              <a:rPr lang="en-US" sz="2273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MARCH 2025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700862" y="4747018"/>
            <a:ext cx="6117708" cy="8105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61"/>
              </a:lnSpc>
            </a:pPr>
            <a:r>
              <a:rPr lang="en-US" sz="2873">
                <a:solidFill>
                  <a:srgbClr val="B6D993"/>
                </a:solidFill>
                <a:latin typeface="More Sugar"/>
                <a:ea typeface="More Sugar"/>
                <a:cs typeface="More Sugar"/>
                <a:sym typeface="More Sugar"/>
              </a:rPr>
              <a:t>AUTOMATIC GPA CALCULATION</a:t>
            </a:r>
          </a:p>
          <a:p>
            <a:pPr algn="ctr">
              <a:lnSpc>
                <a:spcPts val="3161"/>
              </a:lnSpc>
              <a:spcBef>
                <a:spcPct val="0"/>
              </a:spcBef>
            </a:pPr>
          </a:p>
        </p:txBody>
      </p:sp>
      <p:sp>
        <p:nvSpPr>
          <p:cNvPr name="TextBox 19" id="19"/>
          <p:cNvSpPr txBox="true"/>
          <p:nvPr/>
        </p:nvSpPr>
        <p:spPr>
          <a:xfrm rot="0">
            <a:off x="1627843" y="7298195"/>
            <a:ext cx="6296164" cy="8223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06"/>
              </a:lnSpc>
            </a:pPr>
            <a:r>
              <a:rPr lang="en-US" sz="2914">
                <a:solidFill>
                  <a:srgbClr val="C7EBF2"/>
                </a:solidFill>
                <a:latin typeface="More Sugar"/>
                <a:ea typeface="More Sugar"/>
                <a:cs typeface="More Sugar"/>
                <a:sym typeface="More Sugar"/>
              </a:rPr>
              <a:t> GPA GOAL SETTING</a:t>
            </a:r>
          </a:p>
          <a:p>
            <a:pPr algn="ctr">
              <a:lnSpc>
                <a:spcPts val="3206"/>
              </a:lnSpc>
              <a:spcBef>
                <a:spcPct val="0"/>
              </a:spcBef>
            </a:pPr>
          </a:p>
        </p:txBody>
      </p:sp>
      <p:sp>
        <p:nvSpPr>
          <p:cNvPr name="TextBox 20" id="20"/>
          <p:cNvSpPr txBox="true"/>
          <p:nvPr/>
        </p:nvSpPr>
        <p:spPr>
          <a:xfrm rot="0">
            <a:off x="3354005" y="5960507"/>
            <a:ext cx="7801280" cy="9347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58"/>
              </a:lnSpc>
            </a:pPr>
            <a:r>
              <a:rPr lang="en-US" sz="2235">
                <a:solidFill>
                  <a:srgbClr val="FFFFFF"/>
                </a:solidFill>
                <a:latin typeface="More Sugar"/>
                <a:ea typeface="More Sugar"/>
                <a:cs typeface="More Sugar"/>
                <a:sym typeface="More Sugar"/>
              </a:rPr>
              <a:t>ACCURATE CALCULATIONS/PERFORMANCE INSIGHTS</a:t>
            </a:r>
          </a:p>
          <a:p>
            <a:pPr algn="ctr">
              <a:lnSpc>
                <a:spcPts val="2458"/>
              </a:lnSpc>
            </a:pPr>
          </a:p>
          <a:p>
            <a:pPr algn="ctr">
              <a:lnSpc>
                <a:spcPts val="2458"/>
              </a:lnSpc>
              <a:spcBef>
                <a:spcPct val="0"/>
              </a:spcBef>
            </a:pPr>
          </a:p>
        </p:txBody>
      </p:sp>
      <p:sp>
        <p:nvSpPr>
          <p:cNvPr name="Freeform 21" id="21"/>
          <p:cNvSpPr/>
          <p:nvPr/>
        </p:nvSpPr>
        <p:spPr>
          <a:xfrm flipH="false" flipV="false" rot="-5799988">
            <a:off x="2896144" y="7477711"/>
            <a:ext cx="915722" cy="1174002"/>
          </a:xfrm>
          <a:custGeom>
            <a:avLst/>
            <a:gdLst/>
            <a:ahLst/>
            <a:cxnLst/>
            <a:rect r="r" b="b" t="t" l="l"/>
            <a:pathLst>
              <a:path h="1174002" w="915722">
                <a:moveTo>
                  <a:pt x="0" y="0"/>
                </a:moveTo>
                <a:lnTo>
                  <a:pt x="915722" y="0"/>
                </a:lnTo>
                <a:lnTo>
                  <a:pt x="915722" y="1174002"/>
                </a:lnTo>
                <a:lnTo>
                  <a:pt x="0" y="117400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4093543" y="8268358"/>
            <a:ext cx="3969767" cy="3337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05"/>
              </a:lnSpc>
              <a:spcBef>
                <a:spcPct val="0"/>
              </a:spcBef>
            </a:pPr>
            <a:r>
              <a:rPr lang="en-US" sz="2277">
                <a:solidFill>
                  <a:srgbClr val="FFFFFF"/>
                </a:solidFill>
                <a:latin typeface="More Sugar"/>
                <a:ea typeface="More Sugar"/>
                <a:cs typeface="More Sugar"/>
                <a:sym typeface="More Sugar"/>
              </a:rPr>
              <a:t>PLANNING/DEFINE TARGET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102700" y="3107836"/>
            <a:ext cx="6586419" cy="5105938"/>
          </a:xfrm>
          <a:custGeom>
            <a:avLst/>
            <a:gdLst/>
            <a:ahLst/>
            <a:cxnLst/>
            <a:rect r="r" b="b" t="t" l="l"/>
            <a:pathLst>
              <a:path h="5105938" w="6586419">
                <a:moveTo>
                  <a:pt x="0" y="0"/>
                </a:moveTo>
                <a:lnTo>
                  <a:pt x="6586419" y="0"/>
                </a:lnTo>
                <a:lnTo>
                  <a:pt x="6586419" y="5105938"/>
                </a:lnTo>
                <a:lnTo>
                  <a:pt x="0" y="51059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608225" y="3026233"/>
            <a:ext cx="3757644" cy="751529"/>
          </a:xfrm>
          <a:custGeom>
            <a:avLst/>
            <a:gdLst/>
            <a:ahLst/>
            <a:cxnLst/>
            <a:rect r="r" b="b" t="t" l="l"/>
            <a:pathLst>
              <a:path h="751529" w="3757644">
                <a:moveTo>
                  <a:pt x="0" y="0"/>
                </a:moveTo>
                <a:lnTo>
                  <a:pt x="3757644" y="0"/>
                </a:lnTo>
                <a:lnTo>
                  <a:pt x="3757644" y="751529"/>
                </a:lnTo>
                <a:lnTo>
                  <a:pt x="0" y="75152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711469" y="4628603"/>
            <a:ext cx="3757644" cy="751529"/>
          </a:xfrm>
          <a:custGeom>
            <a:avLst/>
            <a:gdLst/>
            <a:ahLst/>
            <a:cxnLst/>
            <a:rect r="r" b="b" t="t" l="l"/>
            <a:pathLst>
              <a:path h="751529" w="3757644">
                <a:moveTo>
                  <a:pt x="0" y="0"/>
                </a:moveTo>
                <a:lnTo>
                  <a:pt x="3757644" y="0"/>
                </a:lnTo>
                <a:lnTo>
                  <a:pt x="3757644" y="751529"/>
                </a:lnTo>
                <a:lnTo>
                  <a:pt x="0" y="75152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366917" y="7809920"/>
            <a:ext cx="3757644" cy="751529"/>
          </a:xfrm>
          <a:custGeom>
            <a:avLst/>
            <a:gdLst/>
            <a:ahLst/>
            <a:cxnLst/>
            <a:rect r="r" b="b" t="t" l="l"/>
            <a:pathLst>
              <a:path h="751529" w="3757644">
                <a:moveTo>
                  <a:pt x="0" y="0"/>
                </a:moveTo>
                <a:lnTo>
                  <a:pt x="3757644" y="0"/>
                </a:lnTo>
                <a:lnTo>
                  <a:pt x="3757644" y="751529"/>
                </a:lnTo>
                <a:lnTo>
                  <a:pt x="0" y="75152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841230" y="7809920"/>
            <a:ext cx="3757644" cy="751529"/>
          </a:xfrm>
          <a:custGeom>
            <a:avLst/>
            <a:gdLst/>
            <a:ahLst/>
            <a:cxnLst/>
            <a:rect r="r" b="b" t="t" l="l"/>
            <a:pathLst>
              <a:path h="751529" w="3757644">
                <a:moveTo>
                  <a:pt x="0" y="0"/>
                </a:moveTo>
                <a:lnTo>
                  <a:pt x="3757644" y="0"/>
                </a:lnTo>
                <a:lnTo>
                  <a:pt x="3757644" y="751529"/>
                </a:lnTo>
                <a:lnTo>
                  <a:pt x="0" y="75152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1608225" y="7449585"/>
            <a:ext cx="4059068" cy="811814"/>
          </a:xfrm>
          <a:custGeom>
            <a:avLst/>
            <a:gdLst/>
            <a:ahLst/>
            <a:cxnLst/>
            <a:rect r="r" b="b" t="t" l="l"/>
            <a:pathLst>
              <a:path h="811814" w="4059068">
                <a:moveTo>
                  <a:pt x="0" y="0"/>
                </a:moveTo>
                <a:lnTo>
                  <a:pt x="4059068" y="0"/>
                </a:lnTo>
                <a:lnTo>
                  <a:pt x="4059068" y="811814"/>
                </a:lnTo>
                <a:lnTo>
                  <a:pt x="0" y="81181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3337164" y="2933864"/>
            <a:ext cx="3757644" cy="751529"/>
          </a:xfrm>
          <a:custGeom>
            <a:avLst/>
            <a:gdLst/>
            <a:ahLst/>
            <a:cxnLst/>
            <a:rect r="r" b="b" t="t" l="l"/>
            <a:pathLst>
              <a:path h="751529" w="3757644">
                <a:moveTo>
                  <a:pt x="0" y="0"/>
                </a:moveTo>
                <a:lnTo>
                  <a:pt x="3757644" y="0"/>
                </a:lnTo>
                <a:lnTo>
                  <a:pt x="3757644" y="751529"/>
                </a:lnTo>
                <a:lnTo>
                  <a:pt x="0" y="75152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093440" y="5842732"/>
            <a:ext cx="3757644" cy="751529"/>
          </a:xfrm>
          <a:custGeom>
            <a:avLst/>
            <a:gdLst/>
            <a:ahLst/>
            <a:cxnLst/>
            <a:rect r="r" b="b" t="t" l="l"/>
            <a:pathLst>
              <a:path h="751529" w="3757644">
                <a:moveTo>
                  <a:pt x="0" y="0"/>
                </a:moveTo>
                <a:lnTo>
                  <a:pt x="3757643" y="0"/>
                </a:lnTo>
                <a:lnTo>
                  <a:pt x="3757643" y="751529"/>
                </a:lnTo>
                <a:lnTo>
                  <a:pt x="0" y="75152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332189" y="5842732"/>
            <a:ext cx="3757644" cy="751529"/>
          </a:xfrm>
          <a:custGeom>
            <a:avLst/>
            <a:gdLst/>
            <a:ahLst/>
            <a:cxnLst/>
            <a:rect r="r" b="b" t="t" l="l"/>
            <a:pathLst>
              <a:path h="751529" w="3757644">
                <a:moveTo>
                  <a:pt x="0" y="0"/>
                </a:moveTo>
                <a:lnTo>
                  <a:pt x="3757644" y="0"/>
                </a:lnTo>
                <a:lnTo>
                  <a:pt x="3757644" y="751529"/>
                </a:lnTo>
                <a:lnTo>
                  <a:pt x="0" y="75152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true" flipV="false" rot="0">
            <a:off x="556198" y="860303"/>
            <a:ext cx="5409711" cy="1268823"/>
          </a:xfrm>
          <a:custGeom>
            <a:avLst/>
            <a:gdLst/>
            <a:ahLst/>
            <a:cxnLst/>
            <a:rect r="r" b="b" t="t" l="l"/>
            <a:pathLst>
              <a:path h="1268823" w="5409711">
                <a:moveTo>
                  <a:pt x="5409711" y="0"/>
                </a:moveTo>
                <a:lnTo>
                  <a:pt x="0" y="0"/>
                </a:lnTo>
                <a:lnTo>
                  <a:pt x="0" y="1268823"/>
                </a:lnTo>
                <a:lnTo>
                  <a:pt x="5409711" y="1268823"/>
                </a:lnTo>
                <a:lnTo>
                  <a:pt x="5409711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true" flipV="false" rot="0">
            <a:off x="2871336" y="860303"/>
            <a:ext cx="5409711" cy="1268823"/>
          </a:xfrm>
          <a:custGeom>
            <a:avLst/>
            <a:gdLst/>
            <a:ahLst/>
            <a:cxnLst/>
            <a:rect r="r" b="b" t="t" l="l"/>
            <a:pathLst>
              <a:path h="1268823" w="5409711">
                <a:moveTo>
                  <a:pt x="5409711" y="0"/>
                </a:moveTo>
                <a:lnTo>
                  <a:pt x="0" y="0"/>
                </a:lnTo>
                <a:lnTo>
                  <a:pt x="0" y="1268823"/>
                </a:lnTo>
                <a:lnTo>
                  <a:pt x="5409711" y="1268823"/>
                </a:lnTo>
                <a:lnTo>
                  <a:pt x="5409711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9267855" y="3148533"/>
            <a:ext cx="4929616" cy="479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600"/>
              </a:lnSpc>
            </a:pPr>
            <a:r>
              <a:rPr lang="en-US" sz="3273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TAG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67181" y="5968787"/>
            <a:ext cx="4534370" cy="5184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918"/>
              </a:lnSpc>
            </a:pPr>
            <a:r>
              <a:rPr lang="en-US" sz="3562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PROGRESS CHECK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698894" y="7922983"/>
            <a:ext cx="5296321" cy="9880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868"/>
              </a:lnSpc>
            </a:pPr>
            <a:r>
              <a:rPr lang="en-US" sz="3516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 PERSONALIZED  PLANS</a:t>
            </a:r>
          </a:p>
          <a:p>
            <a:pPr algn="r">
              <a:lnSpc>
                <a:spcPts val="3868"/>
              </a:lnSpc>
            </a:pPr>
          </a:p>
        </p:txBody>
      </p:sp>
      <p:sp>
        <p:nvSpPr>
          <p:cNvPr name="TextBox 17" id="17"/>
          <p:cNvSpPr txBox="true"/>
          <p:nvPr/>
        </p:nvSpPr>
        <p:spPr>
          <a:xfrm rot="0">
            <a:off x="1698894" y="3054791"/>
            <a:ext cx="4929616" cy="5557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260"/>
              </a:lnSpc>
            </a:pPr>
            <a:r>
              <a:rPr lang="en-US" sz="3873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 STUDY-TIME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167181" y="1089208"/>
            <a:ext cx="8573533" cy="1039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925"/>
              </a:lnSpc>
            </a:pPr>
            <a:r>
              <a:rPr lang="en-US" sz="7204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SCHEDULE</a:t>
            </a:r>
          </a:p>
        </p:txBody>
      </p:sp>
      <p:sp>
        <p:nvSpPr>
          <p:cNvPr name="Freeform 19" id="19"/>
          <p:cNvSpPr/>
          <p:nvPr/>
        </p:nvSpPr>
        <p:spPr>
          <a:xfrm flipH="false" flipV="false" rot="0">
            <a:off x="556198" y="9366187"/>
            <a:ext cx="2289328" cy="457866"/>
          </a:xfrm>
          <a:custGeom>
            <a:avLst/>
            <a:gdLst/>
            <a:ahLst/>
            <a:cxnLst/>
            <a:rect r="r" b="b" t="t" l="l"/>
            <a:pathLst>
              <a:path h="457866" w="2289328">
                <a:moveTo>
                  <a:pt x="0" y="0"/>
                </a:moveTo>
                <a:lnTo>
                  <a:pt x="2289328" y="0"/>
                </a:lnTo>
                <a:lnTo>
                  <a:pt x="2289328" y="457865"/>
                </a:lnTo>
                <a:lnTo>
                  <a:pt x="0" y="45786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700862" y="9366187"/>
            <a:ext cx="2289328" cy="457866"/>
          </a:xfrm>
          <a:custGeom>
            <a:avLst/>
            <a:gdLst/>
            <a:ahLst/>
            <a:cxnLst/>
            <a:rect r="r" b="b" t="t" l="l"/>
            <a:pathLst>
              <a:path h="457866" w="2289328">
                <a:moveTo>
                  <a:pt x="0" y="0"/>
                </a:moveTo>
                <a:lnTo>
                  <a:pt x="2289328" y="0"/>
                </a:lnTo>
                <a:lnTo>
                  <a:pt x="2289328" y="457865"/>
                </a:lnTo>
                <a:lnTo>
                  <a:pt x="0" y="45786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5824812" y="9401600"/>
            <a:ext cx="1918053" cy="383611"/>
          </a:xfrm>
          <a:custGeom>
            <a:avLst/>
            <a:gdLst/>
            <a:ahLst/>
            <a:cxnLst/>
            <a:rect r="r" b="b" t="t" l="l"/>
            <a:pathLst>
              <a:path h="383611" w="1918053">
                <a:moveTo>
                  <a:pt x="0" y="0"/>
                </a:moveTo>
                <a:lnTo>
                  <a:pt x="1918053" y="0"/>
                </a:lnTo>
                <a:lnTo>
                  <a:pt x="1918053" y="383610"/>
                </a:lnTo>
                <a:lnTo>
                  <a:pt x="0" y="38361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5183095" y="9401600"/>
            <a:ext cx="1918053" cy="383611"/>
          </a:xfrm>
          <a:custGeom>
            <a:avLst/>
            <a:gdLst/>
            <a:ahLst/>
            <a:cxnLst/>
            <a:rect r="r" b="b" t="t" l="l"/>
            <a:pathLst>
              <a:path h="383611" w="1918053">
                <a:moveTo>
                  <a:pt x="0" y="0"/>
                </a:moveTo>
                <a:lnTo>
                  <a:pt x="1918054" y="0"/>
                </a:lnTo>
                <a:lnTo>
                  <a:pt x="1918054" y="383610"/>
                </a:lnTo>
                <a:lnTo>
                  <a:pt x="0" y="38361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795669" y="9452926"/>
            <a:ext cx="4439550" cy="3322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05"/>
              </a:lnSpc>
            </a:pPr>
            <a:r>
              <a:rPr lang="en-US" sz="2277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GROUP6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3031287" y="9447521"/>
            <a:ext cx="4431356" cy="3316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500"/>
              </a:lnSpc>
            </a:pPr>
            <a:r>
              <a:rPr lang="en-US" sz="2273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MARCH 2025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2689119" y="4824236"/>
            <a:ext cx="3757644" cy="6480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05"/>
              </a:lnSpc>
            </a:pPr>
            <a:r>
              <a:rPr lang="en-US" sz="2277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NAME</a:t>
            </a:r>
          </a:p>
          <a:p>
            <a:pPr algn="ctr">
              <a:lnSpc>
                <a:spcPts val="2505"/>
              </a:lnSpc>
              <a:spcBef>
                <a:spcPct val="0"/>
              </a:spcBef>
            </a:pPr>
          </a:p>
        </p:txBody>
      </p:sp>
      <p:sp>
        <p:nvSpPr>
          <p:cNvPr name="TextBox 26" id="26"/>
          <p:cNvSpPr txBox="true"/>
          <p:nvPr/>
        </p:nvSpPr>
        <p:spPr>
          <a:xfrm rot="0">
            <a:off x="11457513" y="7647818"/>
            <a:ext cx="4059068" cy="3337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05"/>
              </a:lnSpc>
              <a:spcBef>
                <a:spcPct val="0"/>
              </a:spcBef>
            </a:pPr>
            <a:r>
              <a:rPr lang="en-US" sz="2277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EVENT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952500" y="1028700"/>
            <a:ext cx="5966165" cy="1399337"/>
          </a:xfrm>
          <a:custGeom>
            <a:avLst/>
            <a:gdLst/>
            <a:ahLst/>
            <a:cxnLst/>
            <a:rect r="r" b="b" t="t" l="l"/>
            <a:pathLst>
              <a:path h="1399337" w="5966165">
                <a:moveTo>
                  <a:pt x="5966165" y="0"/>
                </a:moveTo>
                <a:lnTo>
                  <a:pt x="0" y="0"/>
                </a:lnTo>
                <a:lnTo>
                  <a:pt x="0" y="1399337"/>
                </a:lnTo>
                <a:lnTo>
                  <a:pt x="5966165" y="1399337"/>
                </a:lnTo>
                <a:lnTo>
                  <a:pt x="5966165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5400000">
            <a:off x="3149776" y="4430152"/>
            <a:ext cx="252885" cy="2357406"/>
          </a:xfrm>
          <a:custGeom>
            <a:avLst/>
            <a:gdLst/>
            <a:ahLst/>
            <a:cxnLst/>
            <a:rect r="r" b="b" t="t" l="l"/>
            <a:pathLst>
              <a:path h="2357406" w="252885">
                <a:moveTo>
                  <a:pt x="252885" y="0"/>
                </a:moveTo>
                <a:lnTo>
                  <a:pt x="0" y="0"/>
                </a:lnTo>
                <a:lnTo>
                  <a:pt x="0" y="2357406"/>
                </a:lnTo>
                <a:lnTo>
                  <a:pt x="252885" y="2357406"/>
                </a:lnTo>
                <a:lnTo>
                  <a:pt x="252885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5400000">
            <a:off x="9286683" y="4430152"/>
            <a:ext cx="252885" cy="2357406"/>
          </a:xfrm>
          <a:custGeom>
            <a:avLst/>
            <a:gdLst/>
            <a:ahLst/>
            <a:cxnLst/>
            <a:rect r="r" b="b" t="t" l="l"/>
            <a:pathLst>
              <a:path h="2357406" w="252885">
                <a:moveTo>
                  <a:pt x="252885" y="0"/>
                </a:moveTo>
                <a:lnTo>
                  <a:pt x="0" y="0"/>
                </a:lnTo>
                <a:lnTo>
                  <a:pt x="0" y="2357406"/>
                </a:lnTo>
                <a:lnTo>
                  <a:pt x="252885" y="2357406"/>
                </a:lnTo>
                <a:lnTo>
                  <a:pt x="252885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5400000">
            <a:off x="14824879" y="4430152"/>
            <a:ext cx="252885" cy="2357406"/>
          </a:xfrm>
          <a:custGeom>
            <a:avLst/>
            <a:gdLst/>
            <a:ahLst/>
            <a:cxnLst/>
            <a:rect r="r" b="b" t="t" l="l"/>
            <a:pathLst>
              <a:path h="2357406" w="252885">
                <a:moveTo>
                  <a:pt x="252885" y="0"/>
                </a:moveTo>
                <a:lnTo>
                  <a:pt x="0" y="0"/>
                </a:lnTo>
                <a:lnTo>
                  <a:pt x="0" y="2357406"/>
                </a:lnTo>
                <a:lnTo>
                  <a:pt x="252885" y="2357406"/>
                </a:lnTo>
                <a:lnTo>
                  <a:pt x="252885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741979" y="407547"/>
            <a:ext cx="2198272" cy="2329493"/>
          </a:xfrm>
          <a:custGeom>
            <a:avLst/>
            <a:gdLst/>
            <a:ahLst/>
            <a:cxnLst/>
            <a:rect r="r" b="b" t="t" l="l"/>
            <a:pathLst>
              <a:path h="2329493" w="2198272">
                <a:moveTo>
                  <a:pt x="0" y="0"/>
                </a:moveTo>
                <a:lnTo>
                  <a:pt x="2198272" y="0"/>
                </a:lnTo>
                <a:lnTo>
                  <a:pt x="2198272" y="2329493"/>
                </a:lnTo>
                <a:lnTo>
                  <a:pt x="0" y="232949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752501" y="1256356"/>
            <a:ext cx="8219615" cy="10856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255"/>
              </a:lnSpc>
            </a:pPr>
            <a:r>
              <a:rPr lang="en-US" sz="7505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METRICS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407387" y="6138075"/>
            <a:ext cx="4454921" cy="28062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01"/>
              </a:lnSpc>
            </a:pPr>
            <a:r>
              <a:rPr lang="en-US" sz="2581" spc="-77">
                <a:solidFill>
                  <a:srgbClr val="FFFFFF"/>
                </a:solidFill>
                <a:latin typeface="More Sugar"/>
                <a:ea typeface="More Sugar"/>
                <a:cs typeface="More Sugar"/>
                <a:sym typeface="More Sugar"/>
              </a:rPr>
              <a:t> Provides clear academic insights.</a:t>
            </a:r>
          </a:p>
          <a:p>
            <a:pPr algn="ctr">
              <a:lnSpc>
                <a:spcPts val="3201"/>
              </a:lnSpc>
            </a:pPr>
            <a:r>
              <a:rPr lang="en-US" sz="2581" spc="-77">
                <a:solidFill>
                  <a:srgbClr val="FFFFFF"/>
                </a:solidFill>
                <a:latin typeface="More Sugar"/>
                <a:ea typeface="More Sugar"/>
                <a:cs typeface="More Sugar"/>
                <a:sym typeface="More Sugar"/>
              </a:rPr>
              <a:t> </a:t>
            </a:r>
            <a:r>
              <a:rPr lang="en-US" sz="2581" spc="-77">
                <a:solidFill>
                  <a:srgbClr val="FFFFFF"/>
                </a:solidFill>
                <a:latin typeface="More Sugar"/>
                <a:ea typeface="More Sugar"/>
                <a:cs typeface="More Sugar"/>
                <a:sym typeface="More Sugar"/>
              </a:rPr>
              <a:t>Helps study strategies based on trends.</a:t>
            </a:r>
          </a:p>
          <a:p>
            <a:pPr algn="ctr">
              <a:lnSpc>
                <a:spcPts val="3201"/>
              </a:lnSpc>
            </a:pPr>
            <a:r>
              <a:rPr lang="en-US" sz="2581" spc="-77">
                <a:solidFill>
                  <a:srgbClr val="C7EBF2"/>
                </a:solidFill>
                <a:latin typeface="More Sugar"/>
                <a:ea typeface="More Sugar"/>
                <a:cs typeface="More Sugar"/>
                <a:sym typeface="More Sugar"/>
              </a:rPr>
              <a:t> </a:t>
            </a:r>
            <a:r>
              <a:rPr lang="en-US" sz="2581" spc="-77">
                <a:solidFill>
                  <a:srgbClr val="FFFFFF"/>
                </a:solidFill>
                <a:latin typeface="More Sugar"/>
                <a:ea typeface="More Sugar"/>
                <a:cs typeface="More Sugar"/>
                <a:sym typeface="More Sugar"/>
              </a:rPr>
              <a:t>Encourages continuous improvement and goal setting.</a:t>
            </a:r>
          </a:p>
          <a:p>
            <a:pPr algn="ctr" marL="0" indent="0" lvl="1">
              <a:lnSpc>
                <a:spcPts val="3201"/>
              </a:lnSpc>
              <a:spcBef>
                <a:spcPct val="0"/>
              </a:spcBef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6106677" y="6773374"/>
            <a:ext cx="6612897" cy="8060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01"/>
              </a:lnSpc>
            </a:pPr>
            <a:r>
              <a:rPr lang="en-US" sz="2581" spc="-77">
                <a:solidFill>
                  <a:srgbClr val="FFFFFF"/>
                </a:solidFill>
                <a:latin typeface="More Sugar"/>
                <a:ea typeface="More Sugar"/>
                <a:cs typeface="More Sugar"/>
                <a:sym typeface="More Sugar"/>
              </a:rPr>
              <a:t>Column Chart_Planning</a:t>
            </a:r>
          </a:p>
          <a:p>
            <a:pPr algn="ctr" marL="0" indent="0" lvl="1">
              <a:lnSpc>
                <a:spcPts val="3201"/>
              </a:lnSpc>
              <a:spcBef>
                <a:spcPct val="0"/>
              </a:spcBef>
            </a:pPr>
            <a:r>
              <a:rPr lang="en-US" sz="2581" spc="-77">
                <a:solidFill>
                  <a:srgbClr val="FFFFFF"/>
                </a:solidFill>
                <a:latin typeface="More Sugar"/>
                <a:ea typeface="More Sugar"/>
                <a:cs typeface="More Sugar"/>
                <a:sym typeface="More Sugar"/>
              </a:rPr>
              <a:t>Line Chart_GPA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548345" y="6573349"/>
            <a:ext cx="6037573" cy="16061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01"/>
              </a:lnSpc>
            </a:pPr>
            <a:r>
              <a:rPr lang="en-US" sz="2581" spc="-77">
                <a:solidFill>
                  <a:srgbClr val="FFFFFF"/>
                </a:solidFill>
                <a:latin typeface="More Sugar"/>
                <a:ea typeface="More Sugar"/>
                <a:cs typeface="More Sugar"/>
                <a:sym typeface="More Sugar"/>
              </a:rPr>
              <a:t>Predictive GPA Analysis ( AI/ML)</a:t>
            </a:r>
          </a:p>
          <a:p>
            <a:pPr algn="ctr">
              <a:lnSpc>
                <a:spcPts val="3201"/>
              </a:lnSpc>
            </a:pPr>
            <a:r>
              <a:rPr lang="en-US" sz="2581" spc="-77">
                <a:solidFill>
                  <a:srgbClr val="FFFFFF"/>
                </a:solidFill>
                <a:latin typeface="More Sugar"/>
                <a:ea typeface="More Sugar"/>
                <a:cs typeface="More Sugar"/>
                <a:sym typeface="More Sugar"/>
              </a:rPr>
              <a:t>Comparison with Peers (Optional)</a:t>
            </a:r>
          </a:p>
          <a:p>
            <a:pPr algn="ctr">
              <a:lnSpc>
                <a:spcPts val="3201"/>
              </a:lnSpc>
            </a:pPr>
            <a:r>
              <a:rPr lang="en-US" sz="2581" spc="-77">
                <a:solidFill>
                  <a:srgbClr val="FFFFFF"/>
                </a:solidFill>
                <a:latin typeface="More Sugar"/>
                <a:ea typeface="More Sugar"/>
                <a:cs typeface="More Sugar"/>
                <a:sym typeface="More Sugar"/>
              </a:rPr>
              <a:t>Customizable Graphs &amp; Charts</a:t>
            </a:r>
          </a:p>
          <a:p>
            <a:pPr algn="ctr" marL="0" indent="0" lvl="1">
              <a:lnSpc>
                <a:spcPts val="3201"/>
              </a:lnSpc>
              <a:spcBef>
                <a:spcPct val="0"/>
              </a:spcBef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873242" y="4834521"/>
            <a:ext cx="4866413" cy="4383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18"/>
              </a:lnSpc>
            </a:pPr>
            <a:r>
              <a:rPr lang="en-US" sz="3017">
                <a:solidFill>
                  <a:srgbClr val="FFFFFF"/>
                </a:solidFill>
                <a:latin typeface="More Sugar"/>
                <a:ea typeface="More Sugar"/>
                <a:cs typeface="More Sugar"/>
                <a:sym typeface="More Sugar"/>
              </a:rPr>
              <a:t>PROS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979919" y="4834521"/>
            <a:ext cx="4866413" cy="4383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18"/>
              </a:lnSpc>
            </a:pPr>
            <a:r>
              <a:rPr lang="en-US" sz="3017">
                <a:solidFill>
                  <a:srgbClr val="FFFFFF"/>
                </a:solidFill>
                <a:latin typeface="More Sugar"/>
                <a:ea typeface="More Sugar"/>
                <a:cs typeface="More Sugar"/>
                <a:sym typeface="More Sugar"/>
              </a:rPr>
              <a:t>CHART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548345" y="4834521"/>
            <a:ext cx="4866413" cy="4383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18"/>
              </a:lnSpc>
            </a:pPr>
            <a:r>
              <a:rPr lang="en-US" sz="3017">
                <a:solidFill>
                  <a:srgbClr val="FFFFFF"/>
                </a:solidFill>
                <a:latin typeface="More Sugar"/>
                <a:ea typeface="More Sugar"/>
                <a:cs typeface="More Sugar"/>
                <a:sym typeface="More Sugar"/>
              </a:rPr>
              <a:t>IMPROVE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556198" y="9366187"/>
            <a:ext cx="2289328" cy="457866"/>
          </a:xfrm>
          <a:custGeom>
            <a:avLst/>
            <a:gdLst/>
            <a:ahLst/>
            <a:cxnLst/>
            <a:rect r="r" b="b" t="t" l="l"/>
            <a:pathLst>
              <a:path h="457866" w="2289328">
                <a:moveTo>
                  <a:pt x="0" y="0"/>
                </a:moveTo>
                <a:lnTo>
                  <a:pt x="2289328" y="0"/>
                </a:lnTo>
                <a:lnTo>
                  <a:pt x="2289328" y="457865"/>
                </a:lnTo>
                <a:lnTo>
                  <a:pt x="0" y="457865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700862" y="9366187"/>
            <a:ext cx="2289328" cy="457866"/>
          </a:xfrm>
          <a:custGeom>
            <a:avLst/>
            <a:gdLst/>
            <a:ahLst/>
            <a:cxnLst/>
            <a:rect r="r" b="b" t="t" l="l"/>
            <a:pathLst>
              <a:path h="457866" w="2289328">
                <a:moveTo>
                  <a:pt x="0" y="0"/>
                </a:moveTo>
                <a:lnTo>
                  <a:pt x="2289328" y="0"/>
                </a:lnTo>
                <a:lnTo>
                  <a:pt x="2289328" y="457865"/>
                </a:lnTo>
                <a:lnTo>
                  <a:pt x="0" y="457865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5824812" y="9401600"/>
            <a:ext cx="1918053" cy="383611"/>
          </a:xfrm>
          <a:custGeom>
            <a:avLst/>
            <a:gdLst/>
            <a:ahLst/>
            <a:cxnLst/>
            <a:rect r="r" b="b" t="t" l="l"/>
            <a:pathLst>
              <a:path h="383611" w="1918053">
                <a:moveTo>
                  <a:pt x="0" y="0"/>
                </a:moveTo>
                <a:lnTo>
                  <a:pt x="1918053" y="0"/>
                </a:lnTo>
                <a:lnTo>
                  <a:pt x="1918053" y="383610"/>
                </a:lnTo>
                <a:lnTo>
                  <a:pt x="0" y="38361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5183095" y="9401600"/>
            <a:ext cx="1918053" cy="383611"/>
          </a:xfrm>
          <a:custGeom>
            <a:avLst/>
            <a:gdLst/>
            <a:ahLst/>
            <a:cxnLst/>
            <a:rect r="r" b="b" t="t" l="l"/>
            <a:pathLst>
              <a:path h="383611" w="1918053">
                <a:moveTo>
                  <a:pt x="0" y="0"/>
                </a:moveTo>
                <a:lnTo>
                  <a:pt x="1918054" y="0"/>
                </a:lnTo>
                <a:lnTo>
                  <a:pt x="1918054" y="383610"/>
                </a:lnTo>
                <a:lnTo>
                  <a:pt x="0" y="38361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795669" y="9452926"/>
            <a:ext cx="4439550" cy="3322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05"/>
              </a:lnSpc>
            </a:pPr>
            <a:r>
              <a:rPr lang="en-US" sz="2277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GROUP6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3031287" y="9447521"/>
            <a:ext cx="4431356" cy="3316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500"/>
              </a:lnSpc>
            </a:pPr>
            <a:r>
              <a:rPr lang="en-US" sz="2273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MARCH 2025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56245">
            <a:off x="3252182" y="4777690"/>
            <a:ext cx="11667627" cy="2736589"/>
          </a:xfrm>
          <a:custGeom>
            <a:avLst/>
            <a:gdLst/>
            <a:ahLst/>
            <a:cxnLst/>
            <a:rect r="r" b="b" t="t" l="l"/>
            <a:pathLst>
              <a:path h="2736589" w="11667627">
                <a:moveTo>
                  <a:pt x="0" y="0"/>
                </a:moveTo>
                <a:lnTo>
                  <a:pt x="11667627" y="0"/>
                </a:lnTo>
                <a:lnTo>
                  <a:pt x="11667627" y="2736589"/>
                </a:lnTo>
                <a:lnTo>
                  <a:pt x="0" y="273658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56198" y="9366187"/>
            <a:ext cx="2289328" cy="457866"/>
          </a:xfrm>
          <a:custGeom>
            <a:avLst/>
            <a:gdLst/>
            <a:ahLst/>
            <a:cxnLst/>
            <a:rect r="r" b="b" t="t" l="l"/>
            <a:pathLst>
              <a:path h="457866" w="2289328">
                <a:moveTo>
                  <a:pt x="0" y="0"/>
                </a:moveTo>
                <a:lnTo>
                  <a:pt x="2289328" y="0"/>
                </a:lnTo>
                <a:lnTo>
                  <a:pt x="2289328" y="457865"/>
                </a:lnTo>
                <a:lnTo>
                  <a:pt x="0" y="45786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700862" y="9366187"/>
            <a:ext cx="2289328" cy="457866"/>
          </a:xfrm>
          <a:custGeom>
            <a:avLst/>
            <a:gdLst/>
            <a:ahLst/>
            <a:cxnLst/>
            <a:rect r="r" b="b" t="t" l="l"/>
            <a:pathLst>
              <a:path h="457866" w="2289328">
                <a:moveTo>
                  <a:pt x="0" y="0"/>
                </a:moveTo>
                <a:lnTo>
                  <a:pt x="2289328" y="0"/>
                </a:lnTo>
                <a:lnTo>
                  <a:pt x="2289328" y="457865"/>
                </a:lnTo>
                <a:lnTo>
                  <a:pt x="0" y="45786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824812" y="9401600"/>
            <a:ext cx="1918053" cy="383611"/>
          </a:xfrm>
          <a:custGeom>
            <a:avLst/>
            <a:gdLst/>
            <a:ahLst/>
            <a:cxnLst/>
            <a:rect r="r" b="b" t="t" l="l"/>
            <a:pathLst>
              <a:path h="383611" w="1918053">
                <a:moveTo>
                  <a:pt x="0" y="0"/>
                </a:moveTo>
                <a:lnTo>
                  <a:pt x="1918053" y="0"/>
                </a:lnTo>
                <a:lnTo>
                  <a:pt x="1918053" y="383610"/>
                </a:lnTo>
                <a:lnTo>
                  <a:pt x="0" y="38361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183095" y="9401600"/>
            <a:ext cx="1918053" cy="383611"/>
          </a:xfrm>
          <a:custGeom>
            <a:avLst/>
            <a:gdLst/>
            <a:ahLst/>
            <a:cxnLst/>
            <a:rect r="r" b="b" t="t" l="l"/>
            <a:pathLst>
              <a:path h="383611" w="1918053">
                <a:moveTo>
                  <a:pt x="0" y="0"/>
                </a:moveTo>
                <a:lnTo>
                  <a:pt x="1918054" y="0"/>
                </a:lnTo>
                <a:lnTo>
                  <a:pt x="1918054" y="383610"/>
                </a:lnTo>
                <a:lnTo>
                  <a:pt x="0" y="38361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7306365" y="1502356"/>
            <a:ext cx="2630493" cy="2420054"/>
          </a:xfrm>
          <a:custGeom>
            <a:avLst/>
            <a:gdLst/>
            <a:ahLst/>
            <a:cxnLst/>
            <a:rect r="r" b="b" t="t" l="l"/>
            <a:pathLst>
              <a:path h="2420054" w="2630493">
                <a:moveTo>
                  <a:pt x="0" y="0"/>
                </a:moveTo>
                <a:lnTo>
                  <a:pt x="2630493" y="0"/>
                </a:lnTo>
                <a:lnTo>
                  <a:pt x="2630493" y="2420054"/>
                </a:lnTo>
                <a:lnTo>
                  <a:pt x="0" y="242005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-234792">
            <a:off x="3644966" y="5889466"/>
            <a:ext cx="11020820" cy="11692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295"/>
              </a:lnSpc>
            </a:pPr>
            <a:r>
              <a:rPr lang="en-US" sz="9875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THANK YOU!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95669" y="9452926"/>
            <a:ext cx="4439550" cy="3322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05"/>
              </a:lnSpc>
            </a:pPr>
            <a:r>
              <a:rPr lang="en-US" sz="2277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GROUP6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031287" y="9447521"/>
            <a:ext cx="4431356" cy="3316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500"/>
              </a:lnSpc>
            </a:pPr>
            <a:r>
              <a:rPr lang="en-US" sz="2273">
                <a:solidFill>
                  <a:srgbClr val="000000"/>
                </a:solidFill>
                <a:latin typeface="More Sugar"/>
                <a:ea typeface="More Sugar"/>
                <a:cs typeface="More Sugar"/>
                <a:sym typeface="More Sugar"/>
              </a:rPr>
              <a:t>MARCH 2025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DAGhBH7oHPo</dc:identifier>
  <dcterms:modified xsi:type="dcterms:W3CDTF">2011-08-01T06:04:30Z</dcterms:modified>
  <cp:revision>1</cp:revision>
  <dc:title>Studybuddy</dc:title>
</cp:coreProperties>
</file>